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81" r:id="rId2"/>
    <p:sldId id="853" r:id="rId3"/>
    <p:sldId id="854" r:id="rId4"/>
    <p:sldId id="855" r:id="rId5"/>
    <p:sldId id="856" r:id="rId6"/>
    <p:sldId id="857" r:id="rId7"/>
    <p:sldId id="859" r:id="rId8"/>
    <p:sldId id="860" r:id="rId9"/>
    <p:sldId id="861" r:id="rId10"/>
    <p:sldId id="862" r:id="rId11"/>
    <p:sldId id="865" r:id="rId12"/>
    <p:sldId id="864" r:id="rId13"/>
    <p:sldId id="867" r:id="rId14"/>
    <p:sldId id="868" r:id="rId15"/>
    <p:sldId id="869" r:id="rId16"/>
    <p:sldId id="870" r:id="rId17"/>
    <p:sldId id="871" r:id="rId18"/>
    <p:sldId id="893" r:id="rId19"/>
    <p:sldId id="892" r:id="rId20"/>
    <p:sldId id="873" r:id="rId21"/>
    <p:sldId id="876" r:id="rId22"/>
    <p:sldId id="874" r:id="rId23"/>
    <p:sldId id="875" r:id="rId24"/>
    <p:sldId id="877" r:id="rId25"/>
    <p:sldId id="879" r:id="rId26"/>
    <p:sldId id="881" r:id="rId27"/>
    <p:sldId id="882" r:id="rId28"/>
    <p:sldId id="885" r:id="rId29"/>
    <p:sldId id="886" r:id="rId30"/>
    <p:sldId id="883" r:id="rId31"/>
    <p:sldId id="884" r:id="rId32"/>
    <p:sldId id="887" r:id="rId33"/>
    <p:sldId id="888" r:id="rId34"/>
    <p:sldId id="889" r:id="rId35"/>
    <p:sldId id="890" r:id="rId36"/>
    <p:sldId id="891" r:id="rId37"/>
    <p:sldId id="894" r:id="rId38"/>
    <p:sldId id="895" r:id="rId39"/>
    <p:sldId id="897" r:id="rId40"/>
    <p:sldId id="898" r:id="rId41"/>
    <p:sldId id="899" r:id="rId42"/>
    <p:sldId id="382" r:id="rId43"/>
    <p:sldId id="896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7"/>
    <p:restoredTop sz="94601"/>
  </p:normalViewPr>
  <p:slideViewPr>
    <p:cSldViewPr snapToGrid="0" snapToObjects="1">
      <p:cViewPr varScale="1">
        <p:scale>
          <a:sx n="184" d="100"/>
          <a:sy n="184" d="100"/>
        </p:scale>
        <p:origin x="208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22835-2A1B-9845-B334-E188FB877E0A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D7552-11C1-284C-B921-0BF51930754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349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D9B99C-854A-E941-9324-BB4C828C3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A0EEA5D-C899-B941-911E-1F368A605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74FF0C-C1FD-2047-8A8B-D89656C08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CFA6B6-7177-2C41-BDF0-5760AA1D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0711F-C2B4-EC47-A903-CE9912C4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45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F0BDE3-E914-AB4C-8DD5-E74CFB06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CE19CF-0DD5-6E40-9FCD-DE2C60275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D00F5-7F3A-7746-97E3-918B2D8C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271B6-3F68-904B-88DC-4D80F24CA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B569AC-98CB-2542-BD6F-74DF903E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789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941BF0-1562-1B4B-9BF6-229B489B8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F36B18-1849-1246-89B7-9F18AE9A0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476338-D342-A748-A289-0068F2AA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5C4C6F-CBF5-5646-BBF2-017B92E9F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7A2E0B-DB8E-0F4E-97AE-CEFECF6A3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863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D4F2ED-06E5-4140-BD6B-FF14DEE4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43F807-08E8-BE4E-A03C-3F3C2D758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kumimoji="1" lang="zh-CN" altLang="en-US" dirty="0"/>
              <a:t>编辑母版文本样式
第二级
第三级
第四级
第五级</a:t>
            </a:r>
            <a:endParaRPr kumimoji="1" lang="en-US" altLang="zh-CN" dirty="0"/>
          </a:p>
          <a:p>
            <a:pPr lvl="1"/>
            <a:r>
              <a:rPr kumimoji="1" lang="en-US" altLang="zh-CN" dirty="0" err="1"/>
              <a:t>ddd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EA0333-7A46-E943-82AD-1122D480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45FAFC-D21D-5A49-93C0-BEA28F71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C7C286-2503-3544-B776-0BFF6ECD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710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9B1C08-958D-924A-AF35-8ED12B432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19F08C-68A4-EC4F-B4DC-3A9F9CB66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A19119-B056-0E46-B1E2-BFCB859D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E9A475-606A-CA47-B66E-ECC89143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4A1C52-E1EC-0F4A-9A65-6A2F22DC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0845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A9220A-012C-C844-9535-8CD71B8DA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20353D-226D-714A-ABD6-8E0545FE5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647EA0-0213-5846-AB2F-4ED2448BA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C88F37-3BD0-FB48-9523-5B79EFBE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7766BF-5996-FF49-B18C-538C91E8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F787BE-AD40-CA46-8C05-E9B441BA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181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BDB616-9E40-3D4D-9281-57885187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D8B18E-F21D-C241-9DCC-FB72FFF2A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0A5ED8-7147-D442-91C2-3586BA8B4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B0C704-FA28-5E42-9E76-62EEAD073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E56EFF-AAE8-9642-83EC-31A86CF04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E17C04-4138-4343-824E-80805BEAB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4361D-A2D0-2E4A-BB04-055E734D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39207A2-C37A-9C40-A513-3254C34C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910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AEF305-C303-C445-BA52-9646D0C24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50614C2-4BA6-0946-85AB-7E73EAEB2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CD9E794-F1E4-EE4F-9901-06CB56BF3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1DF7E4-571D-4840-8D20-2D8239B9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559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241C3-E117-B247-A909-64679BF1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D61A49-EE06-0442-A34C-83205368E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5F2EFD-33C8-5D4E-8C23-CDEEB07B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901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453B8E-4672-8E44-B18F-AAD4CFA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43F8C4-9EE2-4045-A2A6-32A6B8AA2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434CC8-5F72-394A-9BFF-D699C5B4B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510546-6D43-5546-A860-F69E2DF51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1ED978-5B27-AD46-86BC-43638A8E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738359-BF55-F940-A574-B5C1C4A0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01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CA77A-81AD-4640-88C4-3ECBEDCA6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147A25-80CF-1F4E-B3B5-8B35D589D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75A30F-6899-BC45-9D1F-831AEAD17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4212837-C643-F742-A322-8AA428B85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B431C2-6A41-F64E-949E-03B516AC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D1748F-BEBB-374C-9666-246E3697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500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FF481F5-8125-EA46-8C5C-7F0F3C28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CD33D7-008C-8D49-AFFB-1C83352F6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CB5063-6163-EC4D-964D-4492EA6EC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507D1-1FC1-4E4B-969B-B6EA3388469C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1AAF7-C16C-3546-AA18-7FB3F8815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7AF801-622F-F947-BA42-CA77EADAB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82BC4-1CB2-5C46-8B83-0DA999966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666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5542BCF-CD9F-F24D-A1D7-74827FF851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8738" y="2005295"/>
            <a:ext cx="7327392" cy="518557"/>
          </a:xfrm>
          <a:prstGeom prst="rect">
            <a:avLst/>
          </a:prstGeom>
        </p:spPr>
        <p:txBody>
          <a:bodyPr vert="horz" wrap="square" lIns="0" tIns="7701" rIns="0" bIns="0" rtlCol="0" anchor="ctr">
            <a:spAutoFit/>
          </a:bodyPr>
          <a:lstStyle/>
          <a:p>
            <a:pPr marL="3171002" marR="3081" indent="-3163686">
              <a:lnSpc>
                <a:spcPct val="113199"/>
              </a:lnSpc>
              <a:spcBef>
                <a:spcPts val="61"/>
              </a:spcBef>
            </a:pPr>
            <a:r>
              <a:rPr lang="en" altLang="zh-CN" sz="3200" spc="79" dirty="0">
                <a:solidFill>
                  <a:srgbClr val="333333"/>
                </a:solidFill>
                <a:latin typeface="Arial MT"/>
              </a:rPr>
              <a:t>Axiomatic </a:t>
            </a:r>
            <a:r>
              <a:rPr lang="en-US" altLang="zh-CN" sz="3200" spc="79" dirty="0">
                <a:solidFill>
                  <a:srgbClr val="333333"/>
                </a:solidFill>
                <a:latin typeface="Arial MT"/>
              </a:rPr>
              <a:t>F</a:t>
            </a:r>
            <a:r>
              <a:rPr lang="en" altLang="zh-CN" sz="3200" spc="79" dirty="0" err="1">
                <a:solidFill>
                  <a:srgbClr val="333333"/>
                </a:solidFill>
                <a:latin typeface="Arial MT"/>
              </a:rPr>
              <a:t>oundations</a:t>
            </a:r>
            <a:r>
              <a:rPr lang="en" altLang="zh-CN" sz="3200" spc="79" dirty="0">
                <a:solidFill>
                  <a:srgbClr val="333333"/>
                </a:solidFill>
                <a:latin typeface="Arial MT"/>
              </a:rPr>
              <a:t> and </a:t>
            </a:r>
            <a:r>
              <a:rPr lang="en-US" altLang="zh-CN" sz="3200" spc="79" dirty="0">
                <a:solidFill>
                  <a:srgbClr val="333333"/>
                </a:solidFill>
                <a:latin typeface="Arial MT"/>
              </a:rPr>
              <a:t>A</a:t>
            </a:r>
            <a:r>
              <a:rPr lang="en" altLang="zh-CN" sz="3200" spc="79" dirty="0" err="1">
                <a:solidFill>
                  <a:srgbClr val="333333"/>
                </a:solidFill>
                <a:latin typeface="Arial MT"/>
              </a:rPr>
              <a:t>lgorithms</a:t>
            </a:r>
            <a:endParaRPr sz="3200" dirty="0">
              <a:latin typeface="Arial MT"/>
              <a:cs typeface="Arial MT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D6392E45-036C-0D4B-83FD-931BF3A8C7F1}"/>
              </a:ext>
            </a:extLst>
          </p:cNvPr>
          <p:cNvSpPr txBox="1"/>
          <p:nvPr/>
        </p:nvSpPr>
        <p:spPr>
          <a:xfrm>
            <a:off x="4753495" y="4026489"/>
            <a:ext cx="2137878" cy="317826"/>
          </a:xfrm>
          <a:prstGeom prst="rect">
            <a:avLst/>
          </a:prstGeom>
        </p:spPr>
        <p:txBody>
          <a:bodyPr vert="horz" wrap="square" lIns="0" tIns="40432" rIns="0" bIns="0" rtlCol="0">
            <a:spAutoFit/>
          </a:bodyPr>
          <a:lstStyle/>
          <a:p>
            <a:pPr marR="4621" algn="ctr">
              <a:spcBef>
                <a:spcPts val="318"/>
              </a:spcBef>
            </a:pPr>
            <a:r>
              <a:rPr lang="en-US" altLang="zh-CN" dirty="0">
                <a:latin typeface="Arial MT"/>
                <a:cs typeface="Arial MT"/>
              </a:rPr>
              <a:t>VLDB</a:t>
            </a:r>
            <a:r>
              <a:rPr lang="zh-CN" altLang="en-US" dirty="0">
                <a:latin typeface="Arial MT"/>
                <a:cs typeface="Arial MT"/>
              </a:rPr>
              <a:t> </a:t>
            </a:r>
            <a:r>
              <a:rPr lang="en-US" altLang="zh-CN" dirty="0">
                <a:latin typeface="Arial MT"/>
                <a:cs typeface="Arial MT"/>
              </a:rPr>
              <a:t>2018</a:t>
            </a:r>
            <a:endParaRPr dirty="0">
              <a:latin typeface="Arial MT"/>
              <a:cs typeface="Arial MT"/>
            </a:endParaRPr>
          </a:p>
        </p:txBody>
      </p:sp>
      <p:pic>
        <p:nvPicPr>
          <p:cNvPr id="6" name="Picture 2" descr="CSE Logo">
            <a:extLst>
              <a:ext uri="{FF2B5EF4-FFF2-40B4-BE49-F238E27FC236}">
                <a16:creationId xmlns:a16="http://schemas.microsoft.com/office/drawing/2014/main" id="{4C095605-BC05-0640-90EF-8289D482A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3" y="86771"/>
            <a:ext cx="3275855" cy="7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publish.ust.hk/identity/usage_guidelines/guidelines_img/standard_logo.gif">
            <a:extLst>
              <a:ext uri="{FF2B5EF4-FFF2-40B4-BE49-F238E27FC236}">
                <a16:creationId xmlns:a16="http://schemas.microsoft.com/office/drawing/2014/main" id="{5D861782-3EC7-9A4E-86F1-CAF7DDA7F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3" y="5696687"/>
            <a:ext cx="2177836" cy="70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CBD144-B6BA-6F48-97C8-6796E12C8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904" y="5696687"/>
            <a:ext cx="1835228" cy="86429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38306C9-124E-B04A-9F5A-EB6C681EDFAE}"/>
              </a:ext>
            </a:extLst>
          </p:cNvPr>
          <p:cNvSpPr/>
          <p:nvPr/>
        </p:nvSpPr>
        <p:spPr>
          <a:xfrm>
            <a:off x="877683" y="2775630"/>
            <a:ext cx="10165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3200" spc="79" dirty="0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for </a:t>
            </a:r>
            <a:r>
              <a:rPr lang="en-US" altLang="zh-CN" sz="3200" spc="79" dirty="0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D</a:t>
            </a:r>
            <a:r>
              <a:rPr lang="en" altLang="zh-CN" sz="3200" spc="79" dirty="0" err="1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eciding</a:t>
            </a:r>
            <a:r>
              <a:rPr lang="en" altLang="zh-CN" sz="3200" spc="79" dirty="0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 </a:t>
            </a:r>
            <a:r>
              <a:rPr lang="en-US" altLang="zh-CN" sz="3200" spc="79" dirty="0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S</a:t>
            </a:r>
            <a:r>
              <a:rPr lang="en" altLang="zh-CN" sz="3200" spc="79" dirty="0" err="1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emantic</a:t>
            </a:r>
            <a:r>
              <a:rPr lang="en" altLang="zh-CN" sz="3200" spc="79" dirty="0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 </a:t>
            </a:r>
            <a:r>
              <a:rPr lang="en-US" altLang="zh-CN" sz="3200" spc="79" dirty="0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E</a:t>
            </a:r>
            <a:r>
              <a:rPr lang="en" altLang="zh-CN" sz="3200" spc="79" dirty="0" err="1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quivalences</a:t>
            </a:r>
            <a:r>
              <a:rPr lang="en" altLang="zh-CN" sz="3200" spc="79" dirty="0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 of SQL </a:t>
            </a:r>
            <a:r>
              <a:rPr lang="en-US" altLang="zh-CN" sz="3200" spc="79" dirty="0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Q</a:t>
            </a:r>
            <a:r>
              <a:rPr lang="en" altLang="zh-CN" sz="3200" spc="79" dirty="0" err="1">
                <a:solidFill>
                  <a:srgbClr val="333333"/>
                </a:solidFill>
                <a:latin typeface="Arial MT"/>
                <a:ea typeface="+mj-ea"/>
                <a:cs typeface="+mj-cs"/>
              </a:rPr>
              <a:t>ueries</a:t>
            </a:r>
            <a:endParaRPr lang="zh-CN" altLang="en-US" sz="3200" spc="79" dirty="0">
              <a:solidFill>
                <a:srgbClr val="333333"/>
              </a:solidFill>
              <a:latin typeface="Arial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9858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2EA98-5D90-DD47-AE08-E0E51FEA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Semantic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Formulation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6C46D5-ED61-2B4C-A00E-22366AE05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Set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semantics</a:t>
            </a:r>
          </a:p>
          <a:p>
            <a:pPr lvl="1"/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if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returned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input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relations</a:t>
            </a:r>
          </a:p>
          <a:p>
            <a:pPr lvl="1"/>
            <a:endParaRPr kumimoji="1" lang="en-US" altLang="zh-CN" dirty="0"/>
          </a:p>
          <a:p>
            <a:r>
              <a:rPr kumimoji="1" lang="en-US" altLang="zh-CN" dirty="0"/>
              <a:t>List/Bag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semantics</a:t>
            </a:r>
          </a:p>
          <a:p>
            <a:pPr lvl="1"/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if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returning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possible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input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relations</a:t>
            </a:r>
          </a:p>
          <a:p>
            <a:pPr lvl="1"/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lists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up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permutations</a:t>
            </a: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8D7EF9AE-72BF-8B4E-AC7D-7CB7C8D28D01}"/>
              </a:ext>
            </a:extLst>
          </p:cNvPr>
          <p:cNvSpPr/>
          <p:nvPr/>
        </p:nvSpPr>
        <p:spPr>
          <a:xfrm>
            <a:off x="764452" y="4127981"/>
            <a:ext cx="527899" cy="456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2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8156DA-151D-7C4E-944D-A239CC8B6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Function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36264A-32E7-CC44-B09C-6378E2425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15" y="1769099"/>
            <a:ext cx="7329170" cy="361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56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14249D2-F7DC-2845-A704-624D9EC45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" y="807483"/>
            <a:ext cx="9656064" cy="51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0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C73DC-FE08-7C41-8B54-32B58156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Abstract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Semantics: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Projection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2A6FDA-9BD7-C442-AD13-1293269BE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68" y="2178376"/>
            <a:ext cx="8479536" cy="362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83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44E6D4-8085-8346-9249-BF2BEEB7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Abstract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Semantics: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Projection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E453BF-477B-1D46-A78E-63F697EA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520" y="1737360"/>
            <a:ext cx="8277079" cy="408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5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5B30E-108D-C24A-A890-A3F5D14D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Abstract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Semantics: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DISTINCT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6CAE40-560F-7543-985D-D622722CF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Convert</a:t>
            </a:r>
            <a:r>
              <a:rPr kumimoji="1" lang="zh-CN" altLang="en-US" dirty="0"/>
              <a:t> </a:t>
            </a:r>
            <a:r>
              <a:rPr kumimoji="1" lang="en-US" altLang="zh-CN" dirty="0"/>
              <a:t>bags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sets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3E8C0F-037E-8346-8691-B7D13AF0C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24" y="2432342"/>
            <a:ext cx="7693152" cy="31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41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98A8F-713A-F84D-9EFB-BA50126B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2696" cy="1325563"/>
          </a:xfrm>
        </p:spPr>
        <p:txBody>
          <a:bodyPr/>
          <a:lstStyle/>
          <a:p>
            <a:r>
              <a:rPr kumimoji="1" lang="en-US" altLang="zh-CN" dirty="0"/>
              <a:t>Abstract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Semantics:</a:t>
            </a:r>
            <a:r>
              <a:rPr kumimoji="1" lang="zh-CN" altLang="en-US" dirty="0"/>
              <a:t> </a:t>
            </a:r>
            <a:r>
              <a:rPr kumimoji="1" lang="en-US" altLang="zh-CN" dirty="0"/>
              <a:t>EXCEPT,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EXIST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999994-E3A6-164F-91C0-858547FBF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Negation</a:t>
            </a:r>
          </a:p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833A978-D584-1043-B0DF-BDFB5C9BE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6" y="2876674"/>
            <a:ext cx="8077454" cy="13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13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D4A729-02AE-014E-A759-22EDF5F2E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Algebraic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endParaRPr kumimoji="1"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EFD83E1A-2FAE-354A-B187-338A2183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kumimoji="1" lang="en-US" altLang="zh-CN" dirty="0"/>
              <a:t>U-Semiring: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Unbounded-semiring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r>
              <a:rPr kumimoji="1" lang="zh-CN" altLang="en-US" dirty="0"/>
              <a:t>                      </a:t>
            </a:r>
            <a:r>
              <a:rPr kumimoji="1" lang="en-US" altLang="zh-CN" dirty="0"/>
              <a:t>forms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commutative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semiring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(polynomial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ring)</a:t>
            </a:r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DFFF9C2-38C8-E545-BF76-620356B4C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504" y="2565654"/>
            <a:ext cx="4572000" cy="495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E527ED-EDCB-6541-AA9F-D7DA13EB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96" y="3255772"/>
            <a:ext cx="1778000" cy="431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3A4511-2D85-A940-B02B-E4B33A2B8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20" y="4230969"/>
            <a:ext cx="2909062" cy="19459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101576-09D1-F847-BACC-91FB7E800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296" y="4440259"/>
            <a:ext cx="4116578" cy="15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5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E6A7B-0CD1-124E-92B3-BF94943C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Example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44CD807-88AF-EF4C-AFDA-F2681B7F6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736" y="3514084"/>
            <a:ext cx="4513072" cy="10154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B58CBE-C00F-384E-B02B-BD1FE6C0F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986" y="2645974"/>
            <a:ext cx="7988300" cy="3556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6CF92E7-A17F-D546-B6C4-385B3D7B3B33}"/>
              </a:ext>
            </a:extLst>
          </p:cNvPr>
          <p:cNvSpPr txBox="1"/>
          <p:nvPr/>
        </p:nvSpPr>
        <p:spPr>
          <a:xfrm>
            <a:off x="932688" y="3790973"/>
            <a:ext cx="280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U-expression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C6E58B7-A612-A140-8CF6-A2F005C3CAF6}"/>
              </a:ext>
            </a:extLst>
          </p:cNvPr>
          <p:cNvSpPr txBox="1"/>
          <p:nvPr/>
        </p:nvSpPr>
        <p:spPr>
          <a:xfrm>
            <a:off x="1554480" y="2604855"/>
            <a:ext cx="130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SQL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0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2B3A96-336C-6A45-88C6-6FC6DAB3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Complex</a:t>
            </a:r>
            <a:r>
              <a:rPr kumimoji="1" lang="zh-CN" altLang="en-US" dirty="0"/>
              <a:t> </a:t>
            </a:r>
            <a:r>
              <a:rPr kumimoji="1" lang="en-US" altLang="zh-CN" dirty="0"/>
              <a:t>Example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B21B5A-37FC-4B44-961A-BED32E2B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720" y="1841374"/>
            <a:ext cx="5924042" cy="17095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9C9D78-16C6-114F-96AF-2947B7AE4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991" y="4156710"/>
            <a:ext cx="6921500" cy="14097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63E110E-CDB7-F048-9381-CA98832B05AB}"/>
              </a:ext>
            </a:extLst>
          </p:cNvPr>
          <p:cNvSpPr txBox="1"/>
          <p:nvPr/>
        </p:nvSpPr>
        <p:spPr>
          <a:xfrm>
            <a:off x="1627632" y="2474225"/>
            <a:ext cx="130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SQL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FE8F37-657D-AD45-BA52-91A785FA7248}"/>
              </a:ext>
            </a:extLst>
          </p:cNvPr>
          <p:cNvSpPr txBox="1"/>
          <p:nvPr/>
        </p:nvSpPr>
        <p:spPr>
          <a:xfrm>
            <a:off x="1066800" y="4504205"/>
            <a:ext cx="280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U-expression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7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C1D4ED-56AE-CD42-837C-FC313605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87" spc="6" dirty="0">
                <a:latin typeface="Arial MT"/>
                <a:ea typeface="+mn-ea"/>
              </a:rPr>
              <a:t>Outline</a:t>
            </a:r>
            <a:endParaRPr lang="zh-CN" altLang="en-US" sz="4487" spc="6" dirty="0">
              <a:latin typeface="Arial MT"/>
              <a:ea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B68D2-8E36-8542-8C54-E6FBED649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558" indent="-346558"/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Algebraic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Semi-decision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3765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C1D4ED-56AE-CD42-837C-FC313605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87" spc="6" dirty="0">
                <a:latin typeface="Arial MT"/>
                <a:ea typeface="+mn-ea"/>
              </a:rPr>
              <a:t>Outline</a:t>
            </a:r>
            <a:endParaRPr lang="zh-CN" altLang="en-US" sz="4487" spc="6" dirty="0">
              <a:latin typeface="Arial MT"/>
              <a:ea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B68D2-8E36-8542-8C54-E6FBED649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Algebraic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</a:p>
          <a:p>
            <a:pPr marL="346558" indent="-346558"/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Semi-decision</a:t>
            </a:r>
            <a:r>
              <a:rPr kumimoji="1"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113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2F75DE-4A0D-124F-A048-277C599F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Semi-decision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Procedure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687A8-AE2C-454E-9A95-D697BE253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Say</a:t>
            </a:r>
            <a:r>
              <a:rPr kumimoji="1" lang="zh-CN" altLang="en-US" dirty="0"/>
              <a:t> </a:t>
            </a:r>
            <a:r>
              <a:rPr kumimoji="1" lang="en-US" altLang="zh-CN" dirty="0"/>
              <a:t>yes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if</a:t>
            </a:r>
            <a:r>
              <a:rPr kumimoji="1" lang="zh-CN" altLang="en-US" dirty="0"/>
              <a:t> </a:t>
            </a:r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under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bag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semantics</a:t>
            </a:r>
          </a:p>
          <a:p>
            <a:r>
              <a:rPr kumimoji="1" lang="en-US" altLang="zh-CN" dirty="0"/>
              <a:t>Provide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proof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Semi-decision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Procedure</a:t>
            </a:r>
          </a:p>
          <a:p>
            <a:pPr lvl="1"/>
            <a:r>
              <a:rPr kumimoji="1" lang="en-US" altLang="zh-CN" dirty="0"/>
              <a:t>Convert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U-expressions</a:t>
            </a:r>
          </a:p>
          <a:p>
            <a:pPr lvl="1"/>
            <a:r>
              <a:rPr kumimoji="1" lang="en-US" altLang="zh-CN" dirty="0"/>
              <a:t>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transformation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U-expressions</a:t>
            </a:r>
          </a:p>
          <a:p>
            <a:pPr lvl="2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Transformation: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preserve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semantic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equivalence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97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B1D902-9E55-0248-BBCF-A91A7D8E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spc="79" dirty="0">
                <a:solidFill>
                  <a:srgbClr val="333333"/>
                </a:solidFill>
                <a:latin typeface="Arial MT"/>
              </a:rPr>
              <a:t>Axiomatic </a:t>
            </a:r>
            <a:r>
              <a:rPr lang="en-US" altLang="zh-CN" spc="79" dirty="0">
                <a:solidFill>
                  <a:srgbClr val="333333"/>
                </a:solidFill>
                <a:latin typeface="Arial MT"/>
              </a:rPr>
              <a:t>F</a:t>
            </a:r>
            <a:r>
              <a:rPr lang="en" altLang="zh-CN" spc="79" dirty="0" err="1">
                <a:solidFill>
                  <a:srgbClr val="333333"/>
                </a:solidFill>
                <a:latin typeface="Arial MT"/>
              </a:rPr>
              <a:t>oundations</a:t>
            </a:r>
            <a:r>
              <a:rPr kumimoji="1" lang="zh-CN" altLang="en-US" dirty="0"/>
              <a:t>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F23C01-850C-5E42-BD0D-130972EC5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84" y="2577977"/>
            <a:ext cx="7190232" cy="3308839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EFA53BA-5359-6842-AC62-A57C4EFE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kumimoji="1" lang="en-US" altLang="zh-CN" dirty="0" err="1"/>
              <a:t>Axiomization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Sum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2580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19A96-05A0-9E44-AABC-D673F24C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spc="79" dirty="0">
                <a:solidFill>
                  <a:srgbClr val="333333"/>
                </a:solidFill>
                <a:latin typeface="Arial MT"/>
              </a:rPr>
              <a:t>Axiomatic </a:t>
            </a:r>
            <a:r>
              <a:rPr lang="en-US" altLang="zh-CN" spc="79" dirty="0">
                <a:solidFill>
                  <a:srgbClr val="333333"/>
                </a:solidFill>
                <a:latin typeface="Arial MT"/>
              </a:rPr>
              <a:t>F</a:t>
            </a:r>
            <a:r>
              <a:rPr lang="en" altLang="zh-CN" spc="79" dirty="0" err="1">
                <a:solidFill>
                  <a:srgbClr val="333333"/>
                </a:solidFill>
                <a:latin typeface="Arial MT"/>
              </a:rPr>
              <a:t>oundations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5D9FB3-FE61-644D-9AF1-7D0E02C50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err="1"/>
              <a:t>Axiomization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Integrity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Constraints</a:t>
            </a:r>
          </a:p>
          <a:p>
            <a:pPr lvl="1"/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constraint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R.k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identify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foreign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constraint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S.fk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R.k</a:t>
            </a:r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27D395-385C-A849-87F2-4846ACDF7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262" y="4595810"/>
            <a:ext cx="6873748" cy="5875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B7A865-13C5-454F-9F2E-34556833D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936" y="2800524"/>
            <a:ext cx="7008114" cy="7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E6A7B-0CD1-124E-92B3-BF94943C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Example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3047DD-F450-394E-BF68-F008D5EEF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Prove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Q1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Q2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0363F3-D1AE-3947-BC8B-0825EB93C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2318280"/>
            <a:ext cx="7228078" cy="9999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44CD807-88AF-EF4C-AFDA-F2681B7F6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80" y="3573322"/>
            <a:ext cx="4513072" cy="10154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0327FA-388C-3248-9F9B-D3AD243A5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512" y="4899032"/>
            <a:ext cx="624768" cy="3922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58FD2B-A381-A74E-839F-396FD2101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280" y="4843830"/>
            <a:ext cx="2857652" cy="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74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E6A7B-0CD1-124E-92B3-BF94943C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Example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3047DD-F450-394E-BF68-F008D5EEF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axioms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Q1(t)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44CD807-88AF-EF4C-AFDA-F2681B7F6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744" y="2488234"/>
            <a:ext cx="4513072" cy="10154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6935C4-0596-0948-BF10-44FF8F017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144" y="3864376"/>
            <a:ext cx="297308" cy="2738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612E2C-40EA-D442-88F8-E6B7FA0D7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452" y="3588984"/>
            <a:ext cx="5841238" cy="943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95FCE61-DFB8-7942-832C-AF7212BFE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144" y="4817512"/>
            <a:ext cx="5163312" cy="14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E6A7B-0CD1-124E-92B3-BF94943C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Example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3047DD-F450-394E-BF68-F008D5EEF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axioms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Q1(t)</a:t>
            </a:r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95FCE61-DFB8-7942-832C-AF7212BF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616" y="2417882"/>
            <a:ext cx="5163312" cy="1402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D9A0FB9-6522-5543-9126-D6F13020F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568" y="2375210"/>
            <a:ext cx="1148182" cy="6754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0F779A-F9B7-984A-B2AC-1299B86DD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616" y="3954925"/>
            <a:ext cx="4725928" cy="124628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1107A25-4DBB-DC4F-9A9F-85FE07037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894" y="5378104"/>
            <a:ext cx="5126228" cy="134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E6A7B-0CD1-124E-92B3-BF94943C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Example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3047DD-F450-394E-BF68-F008D5EEF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axioms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Q1(t)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9A0FB9-6522-5543-9126-D6F13020F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072" y="2491650"/>
            <a:ext cx="1215238" cy="714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63E4FA-AA50-8247-90CD-3A1EA62E8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091" y="2605055"/>
            <a:ext cx="5126228" cy="13484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57D0FE-836E-0643-AB8D-2A8186124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091" y="4088436"/>
            <a:ext cx="5169082" cy="6977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1C475A-DEC5-5445-8947-74685861C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091" y="5069154"/>
            <a:ext cx="3459916" cy="6212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76DFFEB-CD8E-AD4E-9647-65365F470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552" y="5944425"/>
            <a:ext cx="3904234" cy="6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233F0F-E307-AB40-A78E-DB4701FE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Complex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C61E78-3DFD-8144-8806-AEEFA8F67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Prove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(Integrity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Constraints)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383F5C-4EDB-5B4C-B6E7-A2A832FE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817" y="2566416"/>
            <a:ext cx="6010366" cy="322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83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E2861-CDB2-354A-9972-F57790AB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Complex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5AE90E7-9B29-BC4B-B6F9-EAD00636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327" y="1920239"/>
            <a:ext cx="8541346" cy="405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24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4CCEA9-AC86-5141-A468-E8C0B9562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2"/>
            <a:ext cx="12192000" cy="62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11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C1D4ED-56AE-CD42-837C-FC313605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87" spc="6" dirty="0">
                <a:latin typeface="Arial MT"/>
                <a:ea typeface="+mn-ea"/>
              </a:rPr>
              <a:t>Outline</a:t>
            </a:r>
            <a:endParaRPr lang="zh-CN" altLang="en-US" sz="4487" spc="6" dirty="0">
              <a:latin typeface="Arial MT"/>
              <a:ea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B68D2-8E36-8542-8C54-E6FBED649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Algebraic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Semi-decision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 marL="346558" indent="-346558"/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1770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2AA477-8A9D-264E-A500-0A7F6CDC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Evaluation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194434-D17C-734E-8700-444BCD036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Subject: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queries</a:t>
            </a:r>
          </a:p>
          <a:p>
            <a:pPr lvl="1"/>
            <a:r>
              <a:rPr kumimoji="1" lang="en-US" altLang="zh-CN" dirty="0"/>
              <a:t>Literature</a:t>
            </a:r>
          </a:p>
          <a:p>
            <a:pPr lvl="1"/>
            <a:r>
              <a:rPr kumimoji="1" lang="en-US" altLang="zh-CN" dirty="0"/>
              <a:t>Benchmark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" altLang="zh-CN" dirty="0"/>
              <a:t>Calcite</a:t>
            </a:r>
          </a:p>
          <a:p>
            <a:pPr lvl="1"/>
            <a:endParaRPr kumimoji="1" lang="en" altLang="zh-CN" dirty="0"/>
          </a:p>
          <a:p>
            <a:r>
              <a:rPr kumimoji="1" lang="en" altLang="zh-CN" dirty="0"/>
              <a:t>Setting</a:t>
            </a:r>
          </a:p>
          <a:p>
            <a:pPr lvl="1"/>
            <a:r>
              <a:rPr kumimoji="1" lang="en" altLang="zh-CN" dirty="0" err="1"/>
              <a:t>Pai</a:t>
            </a:r>
            <a:r>
              <a:rPr kumimoji="1" lang="en-US" altLang="zh-CN" dirty="0"/>
              <a:t>r-wise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checking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0A454E2-87A4-6B40-953E-A0E221D5C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626" y="1825625"/>
            <a:ext cx="5607886" cy="30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59AD7-0EDF-0F48-9E60-93C2C157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2280" cy="1325563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Proved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Unproved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3C556F-C689-9B41-B59B-908DA10B8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Unsupported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(193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Calcite)</a:t>
            </a:r>
          </a:p>
          <a:p>
            <a:pPr lvl="1"/>
            <a:r>
              <a:rPr kumimoji="1" lang="en-US" altLang="zh-CN" dirty="0"/>
              <a:t>CASE,</a:t>
            </a:r>
            <a:r>
              <a:rPr kumimoji="1" lang="zh-CN" altLang="en-US" dirty="0"/>
              <a:t> </a:t>
            </a:r>
            <a:r>
              <a:rPr kumimoji="1" lang="en-US" altLang="zh-CN" dirty="0"/>
              <a:t>UNION,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NULL,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</a:p>
          <a:p>
            <a:r>
              <a:rPr kumimoji="1" lang="en-US" altLang="zh-CN" dirty="0"/>
              <a:t>Unproved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</a:t>
            </a:r>
          </a:p>
          <a:p>
            <a:pPr lvl="1"/>
            <a:r>
              <a:rPr kumimoji="1" lang="en-US" altLang="zh-CN" dirty="0"/>
              <a:t>Involve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integer</a:t>
            </a:r>
            <a:r>
              <a:rPr kumimoji="1" lang="zh-CN" altLang="en-US" dirty="0"/>
              <a:t> </a:t>
            </a:r>
            <a:r>
              <a:rPr kumimoji="1" lang="en-US" altLang="zh-CN" dirty="0"/>
              <a:t>arithmetic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cast</a:t>
            </a:r>
          </a:p>
          <a:p>
            <a:pPr lvl="1"/>
            <a:r>
              <a:rPr kumimoji="1" lang="en-US" altLang="zh-CN" dirty="0"/>
              <a:t>Long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C23C66-F803-5C4F-BF74-65C4FA4DB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24" y="4403174"/>
            <a:ext cx="6861580" cy="145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901CF8-F79C-B642-8FE4-C744A6AE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Overhead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70B47D-3134-E949-BCAD-F9207F699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" altLang="zh-CN" dirty="0"/>
              <a:t>UDP takes 6594.3 ms on average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Literature</a:t>
            </a:r>
          </a:p>
          <a:p>
            <a:r>
              <a:rPr kumimoji="1" lang="en" altLang="zh-CN" dirty="0"/>
              <a:t>UDP takes 4160.4 ms on average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Calcite</a:t>
            </a:r>
          </a:p>
          <a:p>
            <a:r>
              <a:rPr kumimoji="1" lang="en" altLang="zh-CN" dirty="0"/>
              <a:t>UDP takes longer time on rewrites with rich</a:t>
            </a:r>
            <a:r>
              <a:rPr kumimoji="1" lang="zh-CN" altLang="en-US" dirty="0"/>
              <a:t> </a:t>
            </a:r>
            <a:r>
              <a:rPr kumimoji="1" lang="en" altLang="zh-CN" dirty="0"/>
              <a:t>SQL features</a:t>
            </a:r>
          </a:p>
          <a:p>
            <a:pPr lvl="1"/>
            <a:r>
              <a:rPr kumimoji="1" lang="en" altLang="zh-CN" dirty="0"/>
              <a:t>integrity constraints, grouping and aggregate, DISTINCT in subquery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32EBE13-598A-C24F-B3E3-F137C6B4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4207764"/>
            <a:ext cx="7670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C1D4ED-56AE-CD42-837C-FC313605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87" spc="6" dirty="0">
                <a:latin typeface="Arial MT"/>
                <a:ea typeface="+mn-ea"/>
              </a:rPr>
              <a:t>Outline</a:t>
            </a:r>
            <a:endParaRPr lang="zh-CN" altLang="en-US" sz="4487" spc="6" dirty="0">
              <a:latin typeface="Arial MT"/>
              <a:ea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B68D2-8E36-8542-8C54-E6FBED649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Algebraic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Semi-decision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  <a:p>
            <a:pPr marL="346558" indent="-346558"/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0945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46A1A-5971-9B4C-91E4-13244CD3C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Discussion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CAD3F2-C11F-6647-84FD-613DFA51C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proof</a:t>
            </a:r>
          </a:p>
          <a:p>
            <a:pPr lvl="1"/>
            <a:r>
              <a:rPr kumimoji="1" lang="en-US" altLang="zh-CN" dirty="0"/>
              <a:t>Find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sequence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axioms</a:t>
            </a:r>
            <a:r>
              <a:rPr kumimoji="1" lang="zh-CN" altLang="en-US" dirty="0"/>
              <a:t> </a:t>
            </a:r>
            <a:r>
              <a:rPr kumimoji="1" lang="en-US" altLang="zh-CN" dirty="0"/>
              <a:t>(rewrite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rules)</a:t>
            </a:r>
          </a:p>
          <a:p>
            <a:r>
              <a:rPr kumimoji="1" lang="en-US" altLang="zh-CN" dirty="0"/>
              <a:t>Semi-decision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procedure</a:t>
            </a:r>
          </a:p>
          <a:p>
            <a:pPr lvl="1"/>
            <a:r>
              <a:rPr kumimoji="1" lang="en-US" altLang="zh-CN" dirty="0"/>
              <a:t>Sound</a:t>
            </a:r>
          </a:p>
          <a:p>
            <a:pPr lvl="1"/>
            <a:r>
              <a:rPr kumimoji="1" lang="en-US" altLang="zh-CN" dirty="0"/>
              <a:t>Only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restrictive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queries</a:t>
            </a:r>
          </a:p>
          <a:p>
            <a:r>
              <a:rPr kumimoji="1" lang="en-US" altLang="zh-CN" dirty="0"/>
              <a:t>Simplified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solver</a:t>
            </a:r>
          </a:p>
          <a:p>
            <a:pPr lvl="1"/>
            <a:r>
              <a:rPr kumimoji="1" lang="en-US" altLang="zh-CN" dirty="0"/>
              <a:t>Finding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proof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solving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process</a:t>
            </a:r>
          </a:p>
          <a:p>
            <a:pPr lvl="1"/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theory</a:t>
            </a:r>
            <a:r>
              <a:rPr kumimoji="1" lang="zh-CN" altLang="en-US" dirty="0"/>
              <a:t> </a:t>
            </a:r>
            <a:r>
              <a:rPr kumimoji="1" lang="en-US" altLang="zh-CN" dirty="0"/>
              <a:t>(on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algebra)</a:t>
            </a:r>
          </a:p>
          <a:p>
            <a:pPr lvl="1"/>
            <a:r>
              <a:rPr kumimoji="1" lang="en-US" altLang="zh-CN" dirty="0"/>
              <a:t>Check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bag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equivalence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090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BD0FB1-BA66-094B-911F-6877D46D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Drawback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64571-F63D-5C40-A8C8-E333A363B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Huge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searching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space</a:t>
            </a:r>
          </a:p>
          <a:p>
            <a:pPr lvl="1"/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</a:p>
          <a:p>
            <a:pPr lvl="1"/>
            <a:r>
              <a:rPr kumimoji="1" lang="en-US" altLang="zh-CN" dirty="0"/>
              <a:t>Complexity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features</a:t>
            </a:r>
          </a:p>
          <a:p>
            <a:r>
              <a:rPr kumimoji="1" lang="en-US" altLang="zh-CN" dirty="0"/>
              <a:t>Demand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features</a:t>
            </a:r>
          </a:p>
          <a:p>
            <a:pPr lvl="1"/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axioms/rewrite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rules</a:t>
            </a:r>
          </a:p>
          <a:p>
            <a:pPr lvl="1"/>
            <a:r>
              <a:rPr kumimoji="1" lang="en-US" altLang="zh-CN" dirty="0"/>
              <a:t>Even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larger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searching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space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54B065E-13B4-9A41-BF96-B9CAE7FBF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343" y="4488974"/>
            <a:ext cx="5179314" cy="21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7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F7406A-6C4F-6F44-9321-E43AB8A8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Advances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A1E87D-7C13-7B4E-8C61-639AAD47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4134302"/>
            <a:ext cx="7413454" cy="15715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7A47996-D0FC-6644-83C4-ADD97FB5F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73" y="2020498"/>
            <a:ext cx="7564628" cy="14567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04E6A62-4A43-3446-A7D8-8D13CC17D264}"/>
              </a:ext>
            </a:extLst>
          </p:cNvPr>
          <p:cNvSpPr txBox="1"/>
          <p:nvPr/>
        </p:nvSpPr>
        <p:spPr>
          <a:xfrm>
            <a:off x="8766766" y="2020498"/>
            <a:ext cx="3242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SQL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(27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faster)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semantics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B47DFD6-3291-F640-BF16-EC0FEC885900}"/>
              </a:ext>
            </a:extLst>
          </p:cNvPr>
          <p:cNvSpPr txBox="1"/>
          <p:nvPr/>
        </p:nvSpPr>
        <p:spPr>
          <a:xfrm>
            <a:off x="8766766" y="4134302"/>
            <a:ext cx="3242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semantics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596294-CDCB-A848-AB14-F31F7A833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Remark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0FD752-2312-B04A-8AE1-035EF787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00509" cy="4351338"/>
          </a:xfrm>
        </p:spPr>
        <p:txBody>
          <a:bodyPr/>
          <a:lstStyle/>
          <a:p>
            <a:r>
              <a:rPr kumimoji="1" lang="en-US" altLang="zh-CN" dirty="0"/>
              <a:t>Redundant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computation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pair-wise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checking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upon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set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FFC27A-C5DE-E449-AA78-E6F9F7A44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217" y="3327256"/>
            <a:ext cx="7228078" cy="9999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03E3142-D19D-6B43-9111-20C6E97D0E5F}"/>
              </a:ext>
            </a:extLst>
          </p:cNvPr>
          <p:cNvSpPr txBox="1"/>
          <p:nvPr/>
        </p:nvSpPr>
        <p:spPr>
          <a:xfrm>
            <a:off x="2748465" y="3142590"/>
            <a:ext cx="697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accent1"/>
                </a:solidFill>
              </a:rPr>
              <a:t>SELECT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DISTINCT</a:t>
            </a:r>
            <a:r>
              <a:rPr kumimoji="1" lang="zh-CN" altLang="en-US" dirty="0">
                <a:solidFill>
                  <a:schemeClr val="accent1"/>
                </a:solidFill>
              </a:rPr>
              <a:t>  </a:t>
            </a:r>
            <a:r>
              <a:rPr kumimoji="1" lang="en-US" altLang="zh-CN" dirty="0" err="1"/>
              <a:t>x.a</a:t>
            </a:r>
            <a:r>
              <a:rPr kumimoji="1" lang="zh-CN" altLang="en-US" dirty="0"/>
              <a:t>  </a:t>
            </a:r>
            <a:r>
              <a:rPr kumimoji="1" lang="en-US" altLang="zh-CN" dirty="0">
                <a:solidFill>
                  <a:schemeClr val="accent1"/>
                </a:solidFill>
              </a:rPr>
              <a:t>FROM</a:t>
            </a:r>
            <a:r>
              <a:rPr kumimoji="1" lang="zh-CN" altLang="en-US" dirty="0"/>
              <a:t> 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x,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y,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z</a:t>
            </a:r>
            <a:r>
              <a:rPr kumimoji="1" lang="zh-CN" altLang="en-US" dirty="0"/>
              <a:t>                          </a:t>
            </a:r>
            <a:r>
              <a:rPr kumimoji="1" lang="en-US" altLang="zh-CN" dirty="0"/>
              <a:t>--</a:t>
            </a:r>
            <a:r>
              <a:rPr kumimoji="1" lang="zh-CN" altLang="en-US" dirty="0"/>
              <a:t> </a:t>
            </a:r>
            <a:r>
              <a:rPr kumimoji="1" lang="en-US" altLang="zh-CN" dirty="0"/>
              <a:t>Q3</a:t>
            </a:r>
            <a:r>
              <a:rPr kumimoji="1" lang="zh-CN" altLang="en-US" dirty="0"/>
              <a:t>         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9307286-FABC-0D4A-90A3-E9AB40D58B5B}"/>
                  </a:ext>
                </a:extLst>
              </p:cNvPr>
              <p:cNvSpPr txBox="1"/>
              <p:nvPr/>
            </p:nvSpPr>
            <p:spPr>
              <a:xfrm>
                <a:off x="2297361" y="4859136"/>
                <a:ext cx="28388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…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dirty="0"/>
                  <a:t> </a:t>
                </a: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9307286-FABC-0D4A-90A3-E9AB40D58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361" y="4859136"/>
                <a:ext cx="2838854" cy="276999"/>
              </a:xfrm>
              <a:prstGeom prst="rect">
                <a:avLst/>
              </a:prstGeom>
              <a:blipFill>
                <a:blip r:embed="rId3"/>
                <a:stretch>
                  <a:fillRect l="-3125" t="-27273" r="-893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E5DBAD8-767E-F243-B543-949EADD2CC14}"/>
                  </a:ext>
                </a:extLst>
              </p:cNvPr>
              <p:cNvSpPr txBox="1"/>
              <p:nvPr/>
            </p:nvSpPr>
            <p:spPr>
              <a:xfrm>
                <a:off x="2297361" y="5253360"/>
                <a:ext cx="29091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…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dirty="0"/>
                  <a:t> </a:t>
                </a: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E5DBAD8-767E-F243-B543-949EADD2C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361" y="5253360"/>
                <a:ext cx="2909194" cy="276999"/>
              </a:xfrm>
              <a:prstGeom prst="rect">
                <a:avLst/>
              </a:prstGeom>
              <a:blipFill>
                <a:blip r:embed="rId4"/>
                <a:stretch>
                  <a:fillRect l="-3043" t="-22727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3158D8B4-A759-8B41-9631-A737D0A61543}"/>
              </a:ext>
            </a:extLst>
          </p:cNvPr>
          <p:cNvSpPr/>
          <p:nvPr/>
        </p:nvSpPr>
        <p:spPr>
          <a:xfrm>
            <a:off x="3177292" y="4740471"/>
            <a:ext cx="833045" cy="96564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56BBC55-C600-814D-BCD7-0863772C7339}"/>
              </a:ext>
            </a:extLst>
          </p:cNvPr>
          <p:cNvSpPr txBox="1"/>
          <p:nvPr/>
        </p:nvSpPr>
        <p:spPr>
          <a:xfrm>
            <a:off x="5643123" y="4992458"/>
            <a:ext cx="593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Rewrite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overlap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84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平行四边形 26">
            <a:extLst>
              <a:ext uri="{FF2B5EF4-FFF2-40B4-BE49-F238E27FC236}">
                <a16:creationId xmlns:a16="http://schemas.microsoft.com/office/drawing/2014/main" id="{D14C54BD-DF00-874C-955C-9B8E787F40F7}"/>
              </a:ext>
            </a:extLst>
          </p:cNvPr>
          <p:cNvSpPr/>
          <p:nvPr/>
        </p:nvSpPr>
        <p:spPr>
          <a:xfrm>
            <a:off x="8109204" y="3263826"/>
            <a:ext cx="2569464" cy="1246632"/>
          </a:xfrm>
          <a:prstGeom prst="parallelogram">
            <a:avLst/>
          </a:prstGeom>
          <a:solidFill>
            <a:schemeClr val="accent3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id="{D6D38EBC-8893-C042-B390-D6501ADC8D03}"/>
              </a:ext>
            </a:extLst>
          </p:cNvPr>
          <p:cNvSpPr/>
          <p:nvPr/>
        </p:nvSpPr>
        <p:spPr>
          <a:xfrm>
            <a:off x="4713732" y="3282114"/>
            <a:ext cx="2569464" cy="1246632"/>
          </a:xfrm>
          <a:prstGeom prst="parallelogram">
            <a:avLst/>
          </a:prstGeom>
          <a:solidFill>
            <a:schemeClr val="accent3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BB1F2DD9-C87F-DF42-8C9C-95E789EEAC11}"/>
              </a:ext>
            </a:extLst>
          </p:cNvPr>
          <p:cNvSpPr/>
          <p:nvPr/>
        </p:nvSpPr>
        <p:spPr>
          <a:xfrm>
            <a:off x="1074420" y="3233346"/>
            <a:ext cx="2569464" cy="1246632"/>
          </a:xfrm>
          <a:prstGeom prst="parallelogram">
            <a:avLst/>
          </a:prstGeom>
          <a:solidFill>
            <a:schemeClr val="accent3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7D558DA-7EA1-1E4C-A16E-CC23D6BB4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Indexing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Class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2F92924-438A-E64D-B640-4D4395DE387E}"/>
              </a:ext>
            </a:extLst>
          </p:cNvPr>
          <p:cNvSpPr/>
          <p:nvPr/>
        </p:nvSpPr>
        <p:spPr>
          <a:xfrm>
            <a:off x="2263140" y="3753030"/>
            <a:ext cx="146304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5BC466D-7177-694A-AB12-6BFF53751B65}"/>
              </a:ext>
            </a:extLst>
          </p:cNvPr>
          <p:cNvSpPr/>
          <p:nvPr/>
        </p:nvSpPr>
        <p:spPr>
          <a:xfrm>
            <a:off x="2873502" y="3404796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CE50A08-1228-9249-BCFF-0F9475DF03C4}"/>
              </a:ext>
            </a:extLst>
          </p:cNvPr>
          <p:cNvSpPr/>
          <p:nvPr/>
        </p:nvSpPr>
        <p:spPr>
          <a:xfrm>
            <a:off x="1618488" y="4109646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9AB6E88-1385-A94D-95AE-864E709D223D}"/>
              </a:ext>
            </a:extLst>
          </p:cNvPr>
          <p:cNvSpPr/>
          <p:nvPr/>
        </p:nvSpPr>
        <p:spPr>
          <a:xfrm>
            <a:off x="1911096" y="3381174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FFAC53F-BB52-7641-B827-14B3DB20BC05}"/>
              </a:ext>
            </a:extLst>
          </p:cNvPr>
          <p:cNvSpPr/>
          <p:nvPr/>
        </p:nvSpPr>
        <p:spPr>
          <a:xfrm>
            <a:off x="2859024" y="4033446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FC71F35-D511-1646-B5FB-E9094649AEA6}"/>
              </a:ext>
            </a:extLst>
          </p:cNvPr>
          <p:cNvSpPr/>
          <p:nvPr/>
        </p:nvSpPr>
        <p:spPr>
          <a:xfrm>
            <a:off x="5925312" y="3753030"/>
            <a:ext cx="146304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D07CCB5-9D17-AC4F-9700-1F11F744F3B4}"/>
              </a:ext>
            </a:extLst>
          </p:cNvPr>
          <p:cNvSpPr/>
          <p:nvPr/>
        </p:nvSpPr>
        <p:spPr>
          <a:xfrm>
            <a:off x="6205728" y="3381174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32DCAFD-38F5-6543-A519-4F1B8EB532E3}"/>
              </a:ext>
            </a:extLst>
          </p:cNvPr>
          <p:cNvSpPr/>
          <p:nvPr/>
        </p:nvSpPr>
        <p:spPr>
          <a:xfrm>
            <a:off x="5358384" y="3457374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7AFF419-2076-594C-9A9B-0E50CC7E8DEB}"/>
              </a:ext>
            </a:extLst>
          </p:cNvPr>
          <p:cNvSpPr/>
          <p:nvPr/>
        </p:nvSpPr>
        <p:spPr>
          <a:xfrm>
            <a:off x="5724144" y="4262046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69AADCD-1100-404C-AB28-9AF50423139E}"/>
              </a:ext>
            </a:extLst>
          </p:cNvPr>
          <p:cNvSpPr/>
          <p:nvPr/>
        </p:nvSpPr>
        <p:spPr>
          <a:xfrm>
            <a:off x="6528816" y="4109646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A4B9B8D-6BC6-AA4A-AC17-C291B992BCB7}"/>
              </a:ext>
            </a:extLst>
          </p:cNvPr>
          <p:cNvSpPr/>
          <p:nvPr/>
        </p:nvSpPr>
        <p:spPr>
          <a:xfrm>
            <a:off x="5212080" y="3881046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FA69DD6-B8B5-3749-B2B9-1BE0FE7ADA36}"/>
              </a:ext>
            </a:extLst>
          </p:cNvPr>
          <p:cNvSpPr/>
          <p:nvPr/>
        </p:nvSpPr>
        <p:spPr>
          <a:xfrm>
            <a:off x="6638544" y="3753030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501698E-DD2F-6B46-8E6A-0371C8B83DE0}"/>
              </a:ext>
            </a:extLst>
          </p:cNvPr>
          <p:cNvSpPr/>
          <p:nvPr/>
        </p:nvSpPr>
        <p:spPr>
          <a:xfrm>
            <a:off x="9320784" y="3753030"/>
            <a:ext cx="146304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07DD5BF-542F-DA46-AE68-299245988D32}"/>
              </a:ext>
            </a:extLst>
          </p:cNvPr>
          <p:cNvSpPr/>
          <p:nvPr/>
        </p:nvSpPr>
        <p:spPr>
          <a:xfrm>
            <a:off x="9601200" y="3381174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C33BC19-76CA-D443-A0FD-5DF03EA61299}"/>
              </a:ext>
            </a:extLst>
          </p:cNvPr>
          <p:cNvSpPr/>
          <p:nvPr/>
        </p:nvSpPr>
        <p:spPr>
          <a:xfrm>
            <a:off x="8775192" y="3524430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28E7AB2-C9D5-904D-B892-8E450B3811BE}"/>
              </a:ext>
            </a:extLst>
          </p:cNvPr>
          <p:cNvSpPr/>
          <p:nvPr/>
        </p:nvSpPr>
        <p:spPr>
          <a:xfrm>
            <a:off x="9601200" y="4158414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E43165D-7FF8-9B45-81BE-51F2AF001FE2}"/>
              </a:ext>
            </a:extLst>
          </p:cNvPr>
          <p:cNvSpPr/>
          <p:nvPr/>
        </p:nvSpPr>
        <p:spPr>
          <a:xfrm>
            <a:off x="10146792" y="3774366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0E3B66A4-903A-4B48-AE58-752966DC42B0}"/>
              </a:ext>
            </a:extLst>
          </p:cNvPr>
          <p:cNvSpPr/>
          <p:nvPr/>
        </p:nvSpPr>
        <p:spPr>
          <a:xfrm>
            <a:off x="8516112" y="4033446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B9847F12-ADBC-DE4E-9F18-024907EE4E7E}"/>
              </a:ext>
            </a:extLst>
          </p:cNvPr>
          <p:cNvSpPr/>
          <p:nvPr/>
        </p:nvSpPr>
        <p:spPr>
          <a:xfrm>
            <a:off x="4440936" y="6049039"/>
            <a:ext cx="272796" cy="26517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67FFCA3-6043-F345-B11F-448A4BD55FAA}"/>
              </a:ext>
            </a:extLst>
          </p:cNvPr>
          <p:cNvSpPr txBox="1"/>
          <p:nvPr/>
        </p:nvSpPr>
        <p:spPr>
          <a:xfrm>
            <a:off x="928116" y="1871211"/>
            <a:ext cx="604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Orbit: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equivalence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EF77675-1619-FB44-81DF-40773A018472}"/>
              </a:ext>
            </a:extLst>
          </p:cNvPr>
          <p:cNvSpPr txBox="1"/>
          <p:nvPr/>
        </p:nvSpPr>
        <p:spPr>
          <a:xfrm>
            <a:off x="928116" y="2321446"/>
            <a:ext cx="880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Define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restrictive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rewrite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saturate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orbit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42CD013-C0DF-174C-8EAB-569CCC3937E7}"/>
              </a:ext>
            </a:extLst>
          </p:cNvPr>
          <p:cNvSpPr txBox="1"/>
          <p:nvPr/>
        </p:nvSpPr>
        <p:spPr>
          <a:xfrm>
            <a:off x="7089648" y="5371878"/>
            <a:ext cx="5932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F417771-765B-5047-944C-1CC6FAB348C4}"/>
              </a:ext>
            </a:extLst>
          </p:cNvPr>
          <p:cNvSpPr txBox="1"/>
          <p:nvPr/>
        </p:nvSpPr>
        <p:spPr>
          <a:xfrm>
            <a:off x="657897" y="3566520"/>
            <a:ext cx="54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74CF413-9315-9943-80B2-03C139C09ED0}"/>
              </a:ext>
            </a:extLst>
          </p:cNvPr>
          <p:cNvSpPr txBox="1"/>
          <p:nvPr/>
        </p:nvSpPr>
        <p:spPr>
          <a:xfrm>
            <a:off x="4400841" y="3664114"/>
            <a:ext cx="54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Q2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F494D97-4177-8A4C-AC4B-D49212793903}"/>
              </a:ext>
            </a:extLst>
          </p:cNvPr>
          <p:cNvSpPr txBox="1"/>
          <p:nvPr/>
        </p:nvSpPr>
        <p:spPr>
          <a:xfrm>
            <a:off x="7812607" y="3664114"/>
            <a:ext cx="54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右箭头 34">
            <a:extLst>
              <a:ext uri="{FF2B5EF4-FFF2-40B4-BE49-F238E27FC236}">
                <a16:creationId xmlns:a16="http://schemas.microsoft.com/office/drawing/2014/main" id="{B3F0D5C3-5426-7A4C-A779-AB141FF391DC}"/>
              </a:ext>
            </a:extLst>
          </p:cNvPr>
          <p:cNvSpPr/>
          <p:nvPr/>
        </p:nvSpPr>
        <p:spPr>
          <a:xfrm rot="12794812">
            <a:off x="3144011" y="5322751"/>
            <a:ext cx="999744" cy="2103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右箭头 35">
            <a:extLst>
              <a:ext uri="{FF2B5EF4-FFF2-40B4-BE49-F238E27FC236}">
                <a16:creationId xmlns:a16="http://schemas.microsoft.com/office/drawing/2014/main" id="{A18C488D-9031-864F-B6BF-0CC9BD729849}"/>
              </a:ext>
            </a:extLst>
          </p:cNvPr>
          <p:cNvSpPr/>
          <p:nvPr/>
        </p:nvSpPr>
        <p:spPr>
          <a:xfrm rot="18131574">
            <a:off x="4527255" y="5205704"/>
            <a:ext cx="999744" cy="2103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右箭头 36">
            <a:extLst>
              <a:ext uri="{FF2B5EF4-FFF2-40B4-BE49-F238E27FC236}">
                <a16:creationId xmlns:a16="http://schemas.microsoft.com/office/drawing/2014/main" id="{F532BB36-0818-B844-8A9B-4B1DFAC3EA64}"/>
              </a:ext>
            </a:extLst>
          </p:cNvPr>
          <p:cNvSpPr/>
          <p:nvPr/>
        </p:nvSpPr>
        <p:spPr>
          <a:xfrm rot="20299287">
            <a:off x="5953827" y="5337220"/>
            <a:ext cx="999744" cy="2103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3377F713-AFFC-B14B-973C-37A07DB663D6}"/>
              </a:ext>
            </a:extLst>
          </p:cNvPr>
          <p:cNvSpPr/>
          <p:nvPr/>
        </p:nvSpPr>
        <p:spPr>
          <a:xfrm>
            <a:off x="9462516" y="5526511"/>
            <a:ext cx="146304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4F2D349F-58CF-E444-9DAC-3F4B0598C8D2}"/>
              </a:ext>
            </a:extLst>
          </p:cNvPr>
          <p:cNvSpPr/>
          <p:nvPr/>
        </p:nvSpPr>
        <p:spPr>
          <a:xfrm>
            <a:off x="10247846" y="5524997"/>
            <a:ext cx="146304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555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5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C1D6F93-74CD-D241-A70C-64B340F4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" y="63477"/>
            <a:ext cx="11308080" cy="6098255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2F9521E-5011-4440-A443-B347681610E3}"/>
              </a:ext>
            </a:extLst>
          </p:cNvPr>
          <p:cNvSpPr txBox="1">
            <a:spLocks/>
          </p:cNvSpPr>
          <p:nvPr/>
        </p:nvSpPr>
        <p:spPr>
          <a:xfrm>
            <a:off x="6437378" y="1222980"/>
            <a:ext cx="5505056" cy="161227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spc="64" dirty="0">
                <a:latin typeface="Arial MT"/>
              </a:rPr>
              <a:t>Correctness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of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query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write</a:t>
            </a:r>
          </a:p>
          <a:p>
            <a:r>
              <a:rPr lang="en-US" altLang="zh-CN" sz="2400" spc="64" dirty="0">
                <a:latin typeface="Arial MT"/>
              </a:rPr>
              <a:t>Semantics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layer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of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data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systems</a:t>
            </a:r>
          </a:p>
          <a:p>
            <a:r>
              <a:rPr lang="en-US" altLang="zh-CN" sz="2400" spc="64" dirty="0">
                <a:latin typeface="Arial MT"/>
              </a:rPr>
              <a:t>Auto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grading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on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SQL</a:t>
            </a:r>
            <a:r>
              <a:rPr lang="zh-CN" altLang="en-US" sz="2400" spc="64" dirty="0">
                <a:latin typeface="Arial MT"/>
              </a:rPr>
              <a:t> </a:t>
            </a:r>
            <a:r>
              <a:rPr lang="en-US" altLang="zh-CN" sz="2400" spc="64" dirty="0">
                <a:latin typeface="Arial MT"/>
              </a:rPr>
              <a:t>assignments</a:t>
            </a:r>
          </a:p>
          <a:p>
            <a:endParaRPr lang="zh-CN" altLang="en-US" sz="2400" spc="64" dirty="0">
              <a:latin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8648494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DC8AA6-312D-664C-A50A-DA24BDBB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Indexing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Class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A008C7-0473-E649-8F31-1E6423193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Example:</a:t>
            </a:r>
            <a:r>
              <a:rPr kumimoji="1" lang="zh-CN" altLang="en-US" dirty="0"/>
              <a:t> </a:t>
            </a:r>
            <a:r>
              <a:rPr kumimoji="1" lang="en-US" altLang="zh-CN" dirty="0"/>
              <a:t>Reuse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variants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orbit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Applicable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scope</a:t>
            </a:r>
          </a:p>
          <a:p>
            <a:pPr lvl="1"/>
            <a:r>
              <a:rPr kumimoji="1" lang="en-US" altLang="zh-CN" dirty="0"/>
              <a:t>Elements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limited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variants</a:t>
            </a:r>
          </a:p>
          <a:p>
            <a:pPr lvl="1"/>
            <a:r>
              <a:rPr kumimoji="1" lang="en-US" altLang="zh-CN" dirty="0"/>
              <a:t>Otherwise</a:t>
            </a:r>
            <a:r>
              <a:rPr kumimoji="1" lang="zh-CN" altLang="en-US" dirty="0"/>
              <a:t> </a:t>
            </a:r>
            <a:r>
              <a:rPr kumimoji="1" lang="en-US" altLang="zh-CN" dirty="0"/>
              <a:t>might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suffer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orbit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explosion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2642F00-8D13-2B40-A174-03D56618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44" y="2634529"/>
            <a:ext cx="7228078" cy="9999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62306CF-70A3-E94F-B68B-223E3887BD86}"/>
              </a:ext>
            </a:extLst>
          </p:cNvPr>
          <p:cNvSpPr txBox="1"/>
          <p:nvPr/>
        </p:nvSpPr>
        <p:spPr>
          <a:xfrm>
            <a:off x="2755392" y="2449863"/>
            <a:ext cx="697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accent1"/>
                </a:solidFill>
              </a:rPr>
              <a:t>SELECT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DISTINCT</a:t>
            </a:r>
            <a:r>
              <a:rPr kumimoji="1" lang="zh-CN" altLang="en-US" dirty="0">
                <a:solidFill>
                  <a:schemeClr val="accent1"/>
                </a:solidFill>
              </a:rPr>
              <a:t>  </a:t>
            </a:r>
            <a:r>
              <a:rPr kumimoji="1" lang="en-US" altLang="zh-CN" dirty="0" err="1"/>
              <a:t>x.a</a:t>
            </a:r>
            <a:r>
              <a:rPr kumimoji="1" lang="zh-CN" altLang="en-US" dirty="0"/>
              <a:t>  </a:t>
            </a:r>
            <a:r>
              <a:rPr kumimoji="1" lang="en-US" altLang="zh-CN" dirty="0">
                <a:solidFill>
                  <a:schemeClr val="accent1"/>
                </a:solidFill>
              </a:rPr>
              <a:t>FROM</a:t>
            </a:r>
            <a:r>
              <a:rPr kumimoji="1" lang="zh-CN" altLang="en-US" dirty="0"/>
              <a:t> 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x,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y,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z</a:t>
            </a:r>
            <a:r>
              <a:rPr kumimoji="1" lang="zh-CN" altLang="en-US" dirty="0"/>
              <a:t>                          </a:t>
            </a:r>
            <a:r>
              <a:rPr kumimoji="1" lang="en-US" altLang="zh-CN" dirty="0"/>
              <a:t>--</a:t>
            </a:r>
            <a:r>
              <a:rPr kumimoji="1" lang="zh-CN" altLang="en-US" dirty="0"/>
              <a:t> </a:t>
            </a:r>
            <a:r>
              <a:rPr kumimoji="1" lang="en-US" altLang="zh-CN" dirty="0"/>
              <a:t>Q3</a:t>
            </a:r>
            <a:r>
              <a:rPr kumimoji="1" lang="zh-CN" altLang="en-US" dirty="0"/>
              <a:t>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B6241B8-8307-B340-955A-345043D82F9B}"/>
                  </a:ext>
                </a:extLst>
              </p:cNvPr>
              <p:cNvSpPr txBox="1"/>
              <p:nvPr/>
            </p:nvSpPr>
            <p:spPr>
              <a:xfrm>
                <a:off x="2602992" y="4055557"/>
                <a:ext cx="34392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…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dirty="0"/>
                  <a:t> 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B6241B8-8307-B340-955A-345043D82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992" y="4055557"/>
                <a:ext cx="3439211" cy="276999"/>
              </a:xfrm>
              <a:prstGeom prst="rect">
                <a:avLst/>
              </a:prstGeom>
              <a:blipFill>
                <a:blip r:embed="rId3"/>
                <a:stretch>
                  <a:fillRect l="-2574" t="-21739" r="-368" b="-478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056D00D1-5177-1544-A4FB-477720E28D59}"/>
              </a:ext>
            </a:extLst>
          </p:cNvPr>
          <p:cNvSpPr/>
          <p:nvPr/>
        </p:nvSpPr>
        <p:spPr>
          <a:xfrm>
            <a:off x="3444240" y="3974592"/>
            <a:ext cx="2597964" cy="46881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FAC29E4-0971-FC48-9FCE-85EC6D1B9D31}"/>
              </a:ext>
            </a:extLst>
          </p:cNvPr>
          <p:cNvSpPr txBox="1"/>
          <p:nvPr/>
        </p:nvSpPr>
        <p:spPr>
          <a:xfrm>
            <a:off x="6245352" y="3978167"/>
            <a:ext cx="29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orbit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 descr="C:\Users\reps\AppData\Local\Microsoft\Windows\Temporary Internet Files\Content.IE5\UWN4LK9M\Lightbulb_by_Trixyrogue[1].jpg">
            <a:extLst>
              <a:ext uri="{FF2B5EF4-FFF2-40B4-BE49-F238E27FC236}">
                <a16:creationId xmlns:a16="http://schemas.microsoft.com/office/drawing/2014/main" id="{6E7AD03F-2AF4-9E44-86D9-63C87E92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291" y="2838236"/>
            <a:ext cx="288042" cy="3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79730-A39E-9D46-B571-6B49256CE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9FD8B5-DAB9-5642-8202-94EF367C6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semi-decision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procedure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equivalence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under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bag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semantics</a:t>
            </a:r>
          </a:p>
          <a:p>
            <a:r>
              <a:rPr kumimoji="1" lang="en-US" altLang="zh-CN" dirty="0"/>
              <a:t>Interesting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algebraic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enough</a:t>
            </a:r>
          </a:p>
          <a:p>
            <a:r>
              <a:rPr kumimoji="1" lang="en-US" altLang="zh-CN" dirty="0"/>
              <a:t>Proof</a:t>
            </a:r>
            <a:r>
              <a:rPr kumimoji="1" lang="zh-CN" altLang="en-US" dirty="0"/>
              <a:t> </a:t>
            </a:r>
            <a:r>
              <a:rPr kumimoji="1" lang="en-US" altLang="zh-CN" dirty="0"/>
              <a:t>synthesis</a:t>
            </a:r>
            <a:r>
              <a:rPr kumimoji="1" lang="zh-CN" altLang="en-US" dirty="0"/>
              <a:t> </a:t>
            </a:r>
            <a:r>
              <a:rPr kumimoji="1" lang="en-US" altLang="zh-CN" dirty="0"/>
              <a:t>might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suffer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explosion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</a:t>
            </a:r>
          </a:p>
          <a:p>
            <a:r>
              <a:rPr kumimoji="1" lang="en-US" altLang="zh-CN" dirty="0"/>
              <a:t>Enhanced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symbolic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reasoning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other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strategies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248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C099C2-3265-DB43-884C-D38E9C70E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577" y="1874520"/>
            <a:ext cx="2127148" cy="2127148"/>
          </a:xfrm>
          <a:prstGeom prst="rect">
            <a:avLst/>
          </a:prstGeom>
        </p:spPr>
      </p:pic>
      <p:sp>
        <p:nvSpPr>
          <p:cNvPr id="5" name="Thank you for your attention!">
            <a:extLst>
              <a:ext uri="{FF2B5EF4-FFF2-40B4-BE49-F238E27FC236}">
                <a16:creationId xmlns:a16="http://schemas.microsoft.com/office/drawing/2014/main" id="{F08E33B3-8852-F84B-8EC2-DFE295D03610}"/>
              </a:ext>
            </a:extLst>
          </p:cNvPr>
          <p:cNvSpPr txBox="1"/>
          <p:nvPr/>
        </p:nvSpPr>
        <p:spPr>
          <a:xfrm>
            <a:off x="3856498" y="4058818"/>
            <a:ext cx="411330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</a:lstStyle>
          <a:p>
            <a:r>
              <a:rPr sz="2400" dirty="0"/>
              <a:t>Thank you for your</a:t>
            </a:r>
            <a:r>
              <a:rPr lang="zh-CN" altLang="en-US" sz="2400" dirty="0"/>
              <a:t> </a:t>
            </a:r>
            <a:r>
              <a:rPr lang="en-US" altLang="zh-CN" sz="2400" dirty="0"/>
              <a:t>listening</a:t>
            </a:r>
            <a:r>
              <a:rPr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96785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86AB51-7535-1C46-A423-FC5AC1A7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Unproved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FBAFAB4-A55B-B743-BA8A-9E721CF59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072" y="1896618"/>
            <a:ext cx="4724400" cy="133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46ACEE-0BFD-524B-B73D-151921B1B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22" y="4405630"/>
            <a:ext cx="4991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2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FD4B47-F569-4D4A-BAE0-B0268854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87" spc="6" dirty="0">
                <a:latin typeface="Arial MT"/>
                <a:ea typeface="+mn-ea"/>
              </a:rPr>
              <a:t>Challenge</a:t>
            </a:r>
            <a:endParaRPr lang="zh-CN" altLang="en-US" sz="4487" spc="6" dirty="0">
              <a:latin typeface="Arial MT"/>
              <a:ea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108FEB-87F7-6743-87C8-337B4BFEB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7560" cy="4351338"/>
          </a:xfrm>
        </p:spPr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lvl="1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grouping</a:t>
            </a:r>
          </a:p>
          <a:p>
            <a:pPr lvl="1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integrity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</a:p>
          <a:p>
            <a:pPr lvl="1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Correlated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subqueries</a:t>
            </a:r>
          </a:p>
          <a:p>
            <a:pPr lvl="1"/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etermining</a:t>
            </a:r>
            <a:r>
              <a:rPr kumimoji="1"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 if two SQL queries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are semantically equivalent is undecidable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Free Sad Cartoon Image, Download Free Sad Cartoon Image png images, Free  ClipArts on Clipart Library">
            <a:extLst>
              <a:ext uri="{FF2B5EF4-FFF2-40B4-BE49-F238E27FC236}">
                <a16:creationId xmlns:a16="http://schemas.microsoft.com/office/drawing/2014/main" id="{CBF56CFF-9490-3648-8547-CB75B14E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89" y="3877055"/>
            <a:ext cx="463868" cy="48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6137D8-8F3A-CE4C-8EA9-382627CA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369" y="105517"/>
            <a:ext cx="8345423" cy="3322534"/>
          </a:xfrm>
          <a:prstGeom prst="rect">
            <a:avLst/>
          </a:prstGeom>
        </p:spPr>
      </p:pic>
      <p:pic>
        <p:nvPicPr>
          <p:cNvPr id="6" name="Picture 8" descr="C:\Users\reps\AppData\Local\Microsoft\Windows\Temporary Internet Files\Content.IE5\UWN4LK9M\Lightbulb_by_Trixyrogue[1].jpg">
            <a:extLst>
              <a:ext uri="{FF2B5EF4-FFF2-40B4-BE49-F238E27FC236}">
                <a16:creationId xmlns:a16="http://schemas.microsoft.com/office/drawing/2014/main" id="{58E8CA12-CECD-054A-81CA-C3910965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765" y="652272"/>
            <a:ext cx="666991" cy="7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7A9EB2-2AAA-AA4F-A8C5-58C25FA98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319" y="2990182"/>
            <a:ext cx="5713949" cy="34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5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C1D4ED-56AE-CD42-837C-FC313605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87" spc="6" dirty="0">
                <a:latin typeface="Arial MT"/>
                <a:ea typeface="+mn-ea"/>
              </a:rPr>
              <a:t>Outline</a:t>
            </a:r>
            <a:endParaRPr lang="zh-CN" altLang="en-US" sz="4487" spc="6" dirty="0">
              <a:latin typeface="Arial MT"/>
              <a:ea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B68D2-8E36-8542-8C54-E6FBED649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marL="346558" indent="-346558"/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Algebraic</a:t>
            </a:r>
            <a:r>
              <a:rPr kumimoji="1"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Semi-decision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  <a:p>
            <a:pPr marL="346558" indent="-346558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178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E02BEE-C1FF-9047-96ED-CDCE58506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Preliminary: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8A35AE-893A-744D-8C06-DC8694DD0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model: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relations</a:t>
            </a:r>
          </a:p>
          <a:p>
            <a:pPr lvl="1"/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unordered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collection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tuples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Schema:</a:t>
            </a:r>
            <a:r>
              <a:rPr kumimoji="1" lang="zh-CN" altLang="en-US" dirty="0"/>
              <a:t> </a:t>
            </a:r>
            <a:r>
              <a:rPr kumimoji="1" lang="en-US" altLang="zh-CN" dirty="0"/>
              <a:t>set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attributes,</a:t>
            </a:r>
            <a:r>
              <a:rPr kumimoji="1" lang="zh-CN" altLang="en-US" dirty="0"/>
              <a:t> </a:t>
            </a:r>
            <a:r>
              <a:rPr kumimoji="1" lang="en-US" altLang="zh-CN" dirty="0"/>
              <a:t>each</a:t>
            </a:r>
            <a:r>
              <a:rPr kumimoji="1" lang="zh-CN" altLang="en-US" dirty="0"/>
              <a:t> </a:t>
            </a:r>
            <a:r>
              <a:rPr kumimoji="1" lang="en-US" altLang="zh-CN" dirty="0"/>
              <a:t>tuple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must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schema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query:</a:t>
            </a:r>
            <a:r>
              <a:rPr kumimoji="1" lang="zh-CN" altLang="en-US" dirty="0"/>
              <a:t> </a:t>
            </a:r>
            <a:r>
              <a:rPr kumimoji="1" lang="en-US" altLang="zh-CN" dirty="0"/>
              <a:t>Q(R1,</a:t>
            </a:r>
            <a:r>
              <a:rPr kumimoji="1" lang="zh-CN" altLang="en-US" dirty="0"/>
              <a:t> </a:t>
            </a:r>
            <a:r>
              <a:rPr kumimoji="1" lang="en-US" altLang="zh-CN" dirty="0"/>
              <a:t>R2,</a:t>
            </a:r>
            <a:r>
              <a:rPr kumimoji="1" lang="zh-CN" altLang="en-US" dirty="0"/>
              <a:t> </a:t>
            </a:r>
            <a:r>
              <a:rPr kumimoji="1" lang="en-US" altLang="zh-CN" dirty="0"/>
              <a:t>…,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Rk</a:t>
            </a:r>
            <a:r>
              <a:rPr kumimoji="1" lang="en-US" altLang="zh-CN" dirty="0"/>
              <a:t>)</a:t>
            </a:r>
            <a:r>
              <a:rPr kumimoji="1" lang="zh-CN" altLang="en-US" dirty="0"/>
              <a:t> </a:t>
            </a:r>
            <a:r>
              <a:rPr kumimoji="1" lang="en-US" altLang="zh-CN" dirty="0"/>
              <a:t>=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57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C08352-D3E9-DA48-AF8D-1BB52F5F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Preliminary: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Algebra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13390A6-777B-444D-BA89-0D74872A2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1572"/>
            <a:ext cx="10209070" cy="34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3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741</Words>
  <Application>Microsoft Macintosh PowerPoint</Application>
  <PresentationFormat>宽屏</PresentationFormat>
  <Paragraphs>177</Paragraphs>
  <Slides>43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1" baseType="lpstr">
      <vt:lpstr>等线</vt:lpstr>
      <vt:lpstr>等线 Light</vt:lpstr>
      <vt:lpstr>Arial MT</vt:lpstr>
      <vt:lpstr>Arial</vt:lpstr>
      <vt:lpstr>Cambria Math</vt:lpstr>
      <vt:lpstr>Iowan Old Style Roman</vt:lpstr>
      <vt:lpstr>Times New Roman</vt:lpstr>
      <vt:lpstr>Office 主题​​</vt:lpstr>
      <vt:lpstr>Axiomatic Foundations and Algorithms</vt:lpstr>
      <vt:lpstr>Outline</vt:lpstr>
      <vt:lpstr>PowerPoint 演示文稿</vt:lpstr>
      <vt:lpstr>PowerPoint 演示文稿</vt:lpstr>
      <vt:lpstr>Challenge</vt:lpstr>
      <vt:lpstr>PowerPoint 演示文稿</vt:lpstr>
      <vt:lpstr>Outline</vt:lpstr>
      <vt:lpstr>Preliminary: SQL Query</vt:lpstr>
      <vt:lpstr>Preliminary: Relation Algebra</vt:lpstr>
      <vt:lpstr>Semantic Formulation</vt:lpstr>
      <vt:lpstr>Relation as Function</vt:lpstr>
      <vt:lpstr>PowerPoint 演示文稿</vt:lpstr>
      <vt:lpstr>Abstract Semantics: Projection</vt:lpstr>
      <vt:lpstr>Abstract Semantics: Projection</vt:lpstr>
      <vt:lpstr>Abstract Semantics: DISTINCT</vt:lpstr>
      <vt:lpstr>Abstract Semantics: EXCEPT, NOT EXIST</vt:lpstr>
      <vt:lpstr>Algebraic Representation</vt:lpstr>
      <vt:lpstr>Example</vt:lpstr>
      <vt:lpstr>More Complex Example</vt:lpstr>
      <vt:lpstr>Outline</vt:lpstr>
      <vt:lpstr>Semi-decision Procedure</vt:lpstr>
      <vt:lpstr>Axiomatic Foundations </vt:lpstr>
      <vt:lpstr>Axiomatic Foundations </vt:lpstr>
      <vt:lpstr>Example</vt:lpstr>
      <vt:lpstr>Example</vt:lpstr>
      <vt:lpstr>Example</vt:lpstr>
      <vt:lpstr>Example</vt:lpstr>
      <vt:lpstr>More Complex Case</vt:lpstr>
      <vt:lpstr>More Complex Case</vt:lpstr>
      <vt:lpstr>Outline</vt:lpstr>
      <vt:lpstr>Evaluation</vt:lpstr>
      <vt:lpstr>Summary of Proved and Unproved Cases</vt:lpstr>
      <vt:lpstr>Summary of Overhead</vt:lpstr>
      <vt:lpstr>Outline</vt:lpstr>
      <vt:lpstr>Discussion</vt:lpstr>
      <vt:lpstr>Drawback</vt:lpstr>
      <vt:lpstr>New Advances</vt:lpstr>
      <vt:lpstr>More Remark</vt:lpstr>
      <vt:lpstr>Indexing Partial Equivalence Class</vt:lpstr>
      <vt:lpstr>Indexing Partial Equivalence Class</vt:lpstr>
      <vt:lpstr>Summary</vt:lpstr>
      <vt:lpstr>PowerPoint 演示文稿</vt:lpstr>
      <vt:lpstr>Unproved Case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Axiomatic Foundations and Algorithms</dc:title>
  <dc:creator>Stephen WANG</dc:creator>
  <cp:lastModifiedBy>Stephen WANG</cp:lastModifiedBy>
  <cp:revision>37</cp:revision>
  <dcterms:created xsi:type="dcterms:W3CDTF">2021-10-26T05:50:12Z</dcterms:created>
  <dcterms:modified xsi:type="dcterms:W3CDTF">2021-10-26T15:25:57Z</dcterms:modified>
</cp:coreProperties>
</file>